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embeddedFontLst>
    <p:embeddedFont>
      <p:font typeface="Book Antiqua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3" roundtripDataSignature="AMtx7mjA1vUlpz04lyEf3uPnZSrhvtRw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okAntiqua-boldItalic.fntdata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BookAntiqu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BookAntiqua-italic.fntdata"/><Relationship Id="rId16" Type="http://schemas.openxmlformats.org/officeDocument/2006/relationships/slide" Target="slides/slide11.xml"/><Relationship Id="rId38" Type="http://schemas.openxmlformats.org/officeDocument/2006/relationships/font" Target="fonts/BookAntiqu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f3625b5b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6f3625b5b0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f3625b5b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6f3625b5b0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f3625b5b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6f3625b5b0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f3625b5b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6f3625b5b0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f3625b5b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6f3625b5b0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f3625b5b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6f3625b5b0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e228fa1a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7e228fa1a0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f3625b5b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6f3625b5b0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e228fa1a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7e228fa1a0_1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3625b5b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6f3625b5b0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f3625b5b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6f3625b5b0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f3625b5b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6f3625b5b0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f3625b5b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6f3625b5b0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f3625b5b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6f3625b5b0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f3625b5b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6f3625b5b0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e228fa1a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e228fa1a0_1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e228fa1a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7e228fa1a0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f3625b5b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6f3625b5b0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e2300e3f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7e2300e3f1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f3625b5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6f3625b5b0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f3625b5b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6f3625b5b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228fa1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7e228fa1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f3625b5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6f3625b5b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f3625b5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6f3625b5b0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gif"/><Relationship Id="rId4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Page">
  <p:cSld name="Title P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/>
          <p:nvPr/>
        </p:nvSpPr>
        <p:spPr>
          <a:xfrm>
            <a:off x="0" y="1556792"/>
            <a:ext cx="9144000" cy="12961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0" y="2852936"/>
            <a:ext cx="9144000" cy="12961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livingsu.com/venues_image/2014/2014-05/2014-05-04/20140504_0809_01.png" id="18" name="Google Shape;1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9796" y="93390"/>
            <a:ext cx="936104" cy="140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9"/>
          <p:cNvSpPr txBox="1"/>
          <p:nvPr>
            <p:ph type="title"/>
          </p:nvPr>
        </p:nvSpPr>
        <p:spPr>
          <a:xfrm>
            <a:off x="107504" y="17008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  <a:defRPr sz="4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http://www.flagandbuntingstore.co.uk/acatalog/unionjack300.gif" id="20" name="Google Shape;20;p9"/>
          <p:cNvPicPr preferRelativeResize="0"/>
          <p:nvPr/>
        </p:nvPicPr>
        <p:blipFill rotWithShape="1">
          <a:blip r:embed="rId3">
            <a:alphaModFix/>
          </a:blip>
          <a:srcRect b="16840" l="0" r="0" t="17640"/>
          <a:stretch/>
        </p:blipFill>
        <p:spPr>
          <a:xfrm>
            <a:off x="323528" y="332656"/>
            <a:ext cx="1512168" cy="9907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9"/>
          <p:cNvSpPr txBox="1"/>
          <p:nvPr>
            <p:ph idx="1" type="body"/>
          </p:nvPr>
        </p:nvSpPr>
        <p:spPr>
          <a:xfrm>
            <a:off x="4499992" y="4437063"/>
            <a:ext cx="4248721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9"/>
          <p:cNvSpPr/>
          <p:nvPr>
            <p:ph idx="2" type="pic"/>
          </p:nvPr>
        </p:nvSpPr>
        <p:spPr>
          <a:xfrm>
            <a:off x="395536" y="4365104"/>
            <a:ext cx="3672408" cy="2232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http://docs.sfz-bw.de/iypt/iypt-logo.jpg" id="23" name="Google Shape;2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912" y="116632"/>
            <a:ext cx="2038350" cy="128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ontent Slide">
  <p:cSld name="6_Content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467544" y="1556793"/>
            <a:ext cx="8229600" cy="4032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ontent Slide">
  <p:cSld name="7_Content Slid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67544" y="1556793"/>
            <a:ext cx="8229600" cy="4032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 Page">
  <p:cSld name="Contents Pag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/>
        </p:nvSpPr>
        <p:spPr>
          <a:xfrm>
            <a:off x="1115616" y="476672"/>
            <a:ext cx="69127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Problem overview</a:t>
            </a:r>
            <a:endParaRPr b="1" i="0" sz="2800" u="none" cap="none" strike="noStrik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descr="http://www.flagandbuntingstore.co.uk/acatalog/unionjack300.gif" id="26" name="Google Shape;26;p10"/>
          <p:cNvPicPr preferRelativeResize="0"/>
          <p:nvPr/>
        </p:nvPicPr>
        <p:blipFill rotWithShape="1">
          <a:blip r:embed="rId2">
            <a:alphaModFix/>
          </a:blip>
          <a:srcRect b="16840" l="0" r="0" t="17640"/>
          <a:stretch/>
        </p:blipFill>
        <p:spPr>
          <a:xfrm>
            <a:off x="7380312" y="188640"/>
            <a:ext cx="1512168" cy="99075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462508" y="4780625"/>
            <a:ext cx="8224292" cy="1280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0"/>
          <p:cNvSpPr/>
          <p:nvPr>
            <p:ph idx="2" type="pic"/>
          </p:nvPr>
        </p:nvSpPr>
        <p:spPr>
          <a:xfrm>
            <a:off x="457200" y="1628775"/>
            <a:ext cx="8229600" cy="2997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http://docs.sfz-bw.de/iypt/iypt-logo.jpg" id="32" name="Google Shape;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88640"/>
            <a:ext cx="1656184" cy="104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s Page">
  <p:cSld name="1_Contents Pag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/>
        </p:nvSpPr>
        <p:spPr>
          <a:xfrm>
            <a:off x="1115616" y="476672"/>
            <a:ext cx="69127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What is the problem asking?</a:t>
            </a:r>
            <a:endParaRPr/>
          </a:p>
        </p:txBody>
      </p:sp>
      <p:pic>
        <p:nvPicPr>
          <p:cNvPr descr="http://www.flagandbuntingstore.co.uk/acatalog/unionjack300.gif" id="35" name="Google Shape;35;p11"/>
          <p:cNvPicPr preferRelativeResize="0"/>
          <p:nvPr/>
        </p:nvPicPr>
        <p:blipFill rotWithShape="1">
          <a:blip r:embed="rId2">
            <a:alphaModFix/>
          </a:blip>
          <a:srcRect b="16840" l="0" r="0" t="17640"/>
          <a:stretch/>
        </p:blipFill>
        <p:spPr>
          <a:xfrm>
            <a:off x="7380312" y="188640"/>
            <a:ext cx="1512168" cy="99075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1"/>
          <p:cNvSpPr/>
          <p:nvPr>
            <p:ph idx="2" type="dgm"/>
          </p:nvPr>
        </p:nvSpPr>
        <p:spPr>
          <a:xfrm>
            <a:off x="1547813" y="2276475"/>
            <a:ext cx="6264275" cy="3744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http://docs.sfz-bw.de/iypt/iypt-logo.jpg" id="40" name="Google Shape;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88640"/>
            <a:ext cx="1656184" cy="104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Headings">
  <p:cSld name="Chapter Heading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>
            <a:off x="0" y="1124744"/>
            <a:ext cx="9144000" cy="1152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2"/>
          <p:cNvSpPr/>
          <p:nvPr/>
        </p:nvSpPr>
        <p:spPr>
          <a:xfrm>
            <a:off x="0" y="0"/>
            <a:ext cx="9144000" cy="115212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2"/>
          <p:cNvSpPr txBox="1"/>
          <p:nvPr>
            <p:ph type="ctrTitle"/>
          </p:nvPr>
        </p:nvSpPr>
        <p:spPr>
          <a:xfrm>
            <a:off x="395536" y="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39552" y="2492896"/>
            <a:ext cx="7848600" cy="316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http://www.flagandbuntingstore.co.uk/acatalog/unionjack300.gif" id="53" name="Google Shape;53;p13"/>
          <p:cNvPicPr preferRelativeResize="0"/>
          <p:nvPr/>
        </p:nvPicPr>
        <p:blipFill rotWithShape="1">
          <a:blip r:embed="rId2">
            <a:alphaModFix/>
          </a:blip>
          <a:srcRect b="16840" l="0" r="0" t="17640"/>
          <a:stretch/>
        </p:blipFill>
        <p:spPr>
          <a:xfrm>
            <a:off x="7380312" y="188640"/>
            <a:ext cx="1512168" cy="99075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2339752" y="404664"/>
            <a:ext cx="460851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Conclusion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827088" y="1844675"/>
            <a:ext cx="7416800" cy="302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http://docs.sfz-bw.de/iypt/iypt-logo.jp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88640"/>
            <a:ext cx="2038350" cy="128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http://www.flagandbuntingstore.co.uk/acatalog/unionjack300.gif" id="61" name="Google Shape;61;p14"/>
          <p:cNvPicPr preferRelativeResize="0"/>
          <p:nvPr/>
        </p:nvPicPr>
        <p:blipFill rotWithShape="1">
          <a:blip r:embed="rId2">
            <a:alphaModFix/>
          </a:blip>
          <a:srcRect b="16840" l="0" r="0" t="17640"/>
          <a:stretch/>
        </p:blipFill>
        <p:spPr>
          <a:xfrm>
            <a:off x="7380312" y="188640"/>
            <a:ext cx="1512168" cy="99075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339752" y="404664"/>
            <a:ext cx="460851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References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27088" y="1844675"/>
            <a:ext cx="7416800" cy="302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http://docs.sfz-bw.de/iypt/iypt-logo.jp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88640"/>
            <a:ext cx="2038350" cy="128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lusion">
  <p:cSld name="Conclus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5373216"/>
            <a:ext cx="9144000" cy="115212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1700808"/>
            <a:ext cx="9144000" cy="1152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flagandbuntingstore.co.uk/acatalog/unionjack300.gif" id="68" name="Google Shape;68;p15"/>
          <p:cNvPicPr preferRelativeResize="0"/>
          <p:nvPr/>
        </p:nvPicPr>
        <p:blipFill rotWithShape="1">
          <a:blip r:embed="rId2">
            <a:alphaModFix/>
          </a:blip>
          <a:srcRect b="16840" l="0" r="0" t="17640"/>
          <a:stretch/>
        </p:blipFill>
        <p:spPr>
          <a:xfrm>
            <a:off x="467544" y="3356992"/>
            <a:ext cx="2289121" cy="1499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livingsu.com/venues_image/2014/2014-05/2014-05-04/20140504_0809_01.png" id="69" name="Google Shape;69;p15"/>
          <p:cNvPicPr preferRelativeResize="0"/>
          <p:nvPr/>
        </p:nvPicPr>
        <p:blipFill rotWithShape="1">
          <a:blip r:embed="rId3">
            <a:alphaModFix/>
          </a:blip>
          <a:srcRect b="5283" l="0" r="8333" t="0"/>
          <a:stretch/>
        </p:blipFill>
        <p:spPr>
          <a:xfrm>
            <a:off x="7092280" y="2924944"/>
            <a:ext cx="1474046" cy="227807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043608" y="404664"/>
            <a:ext cx="71287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Thank you for listening</a:t>
            </a:r>
            <a:endParaRPr b="1" i="0" sz="4800" u="none" cap="none" strike="noStrik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descr="http://docs.sfz-bw.de/iypt/iypt-logo.jpg"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5896" y="3212976"/>
            <a:ext cx="2520280" cy="1589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Content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67544" y="1556793"/>
            <a:ext cx="8229600" cy="4032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ontent Slide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67544" y="1556793"/>
            <a:ext cx="8229600" cy="4032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 Antiqua"/>
              <a:buNone/>
              <a:defRPr b="0" i="0" sz="4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tect-eu.mimecast.com/s/6cCICkZ96s7okPsQa_Zi?domain=reibungsphysik.tu-berlin.de" TargetMode="External"/><Relationship Id="rId4" Type="http://schemas.openxmlformats.org/officeDocument/2006/relationships/hyperlink" Target="https://www.researchgate.net/publication/51152968_Dependence_of_kinetic_friction_on_velocity_Master_equation_approach" TargetMode="External"/><Relationship Id="rId5" Type="http://schemas.openxmlformats.org/officeDocument/2006/relationships/hyperlink" Target="https://demonstrations.wolfram.com/TheFrictionOscillator/" TargetMode="External"/><Relationship Id="rId6" Type="http://schemas.openxmlformats.org/officeDocument/2006/relationships/hyperlink" Target="http://physicsnet.co.uk/a-level-physics-as-a2/further-mechanics/simple-harmonic-motion-sh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physicsnet.co.uk/a-level-physics-as-a2/further-mechanics/simple-harmonic-motion-shm/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type="title"/>
          </p:nvPr>
        </p:nvSpPr>
        <p:spPr>
          <a:xfrm>
            <a:off x="457200" y="1746018"/>
            <a:ext cx="82296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IYPT No.13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Friction Oscillator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3370775" y="4187750"/>
            <a:ext cx="48231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Alex      Tasin      Ned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f3625b5b0_0_5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1" name="Google Shape;201;g6f3625b5b0_0_59"/>
          <p:cNvSpPr txBox="1"/>
          <p:nvPr/>
        </p:nvSpPr>
        <p:spPr>
          <a:xfrm>
            <a:off x="495975" y="224750"/>
            <a:ext cx="83937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1.Experimental procedure: Planning</a:t>
            </a:r>
            <a:endParaRPr sz="38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02" name="Google Shape;202;g6f3625b5b0_0_59"/>
          <p:cNvSpPr txBox="1"/>
          <p:nvPr/>
        </p:nvSpPr>
        <p:spPr>
          <a:xfrm>
            <a:off x="133350" y="1220700"/>
            <a:ext cx="413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AutoNum type="arabicParenR"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High torque motor used for controlling the rotation of the Cylinders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AutoNum type="arabicParenR"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Velocity monitor (using a generator and measuring induced p.d.) OR using a controlled power supply and Potentiometer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AutoNum type="arabicParenR"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Trigonal members for greater support - and axles on both sides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AutoNum type="arabicParenR"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Non-slip gear chain used, with alternating gears so the cylinders rotate in opposite directions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Weight of rod affects rotation velocity! If gears are in tight-lock (due to 3rd law friction on cylinder slows it) means changes in speed are homogenous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AutoNum type="arabicParenR"/>
            </a:pPr>
            <a:r>
              <a:rPr b="1" lang="en-GB" sz="1700">
                <a:latin typeface="Calibri"/>
                <a:ea typeface="Calibri"/>
                <a:cs typeface="Calibri"/>
                <a:sym typeface="Calibri"/>
              </a:rPr>
              <a:t>High resolution camera input </a:t>
            </a: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to computer - for motion tracking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6f3625b5b0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098800" y="518800"/>
            <a:ext cx="3237900" cy="4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f3625b5b0_0_6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g6f3625b5b0_0_65"/>
          <p:cNvSpPr txBox="1"/>
          <p:nvPr/>
        </p:nvSpPr>
        <p:spPr>
          <a:xfrm>
            <a:off x="352925" y="209825"/>
            <a:ext cx="853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2.</a:t>
            </a:r>
            <a:r>
              <a:rPr lang="en-GB" sz="3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Experimental procedure: Setup</a:t>
            </a:r>
            <a:endParaRPr/>
          </a:p>
        </p:txBody>
      </p:sp>
      <p:pic>
        <p:nvPicPr>
          <p:cNvPr id="210" name="Google Shape;210;g6f3625b5b0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25" y="1420575"/>
            <a:ext cx="3035172" cy="4046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f3625b5b0_0_6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g6f3625b5b0_0_69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3.Sub-experiment: for coefficient of friction</a:t>
            </a:r>
            <a:endParaRPr sz="3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17" name="Google Shape;217;g6f3625b5b0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750" y="1047350"/>
            <a:ext cx="4194870" cy="314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6f3625b5b0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75" y="3822075"/>
            <a:ext cx="3760047" cy="282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f3625b5b0_0_10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4" name="Google Shape;224;g6f3625b5b0_0_106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4</a:t>
            </a: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.Data analysis and processing technique</a:t>
            </a:r>
            <a:endParaRPr sz="3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25" name="Google Shape;225;g6f3625b5b0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776462" y="-284061"/>
            <a:ext cx="2702449" cy="53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6f3625b5b0_0_106"/>
          <p:cNvSpPr txBox="1"/>
          <p:nvPr/>
        </p:nvSpPr>
        <p:spPr>
          <a:xfrm>
            <a:off x="162150" y="1058750"/>
            <a:ext cx="3271500" cy="48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</a:t>
            </a:r>
            <a:r>
              <a:rPr lang="en-GB" sz="1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MatLab image processing program used - to identify color masks on cylinder </a:t>
            </a:r>
            <a:endParaRPr sz="18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-Measures displacement (in </a:t>
            </a: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pixels) to a reference point (centre of cylinders)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-Python used: 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1)Data processing (average and period calculations)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2)Graphing data 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27" name="Google Shape;227;g6f3625b5b0_0_106"/>
          <p:cNvSpPr txBox="1"/>
          <p:nvPr/>
        </p:nvSpPr>
        <p:spPr>
          <a:xfrm>
            <a:off x="181225" y="4087725"/>
            <a:ext cx="8069400" cy="25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Method:</a:t>
            </a:r>
            <a:endParaRPr b="1"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1080p @ 60 fps video recorded directly above rod: </a:t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Video processed, and pixel ranges to obtain displacement to high precision</a:t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(Video is divided into frames and displacement at each frame with respect to time used) </a:t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f3625b5b0_0_9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3" name="Google Shape;233;g6f3625b5b0_0_91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Data analysis: preview    + (Prandtl-Tomlinson model)</a:t>
            </a:r>
            <a:endParaRPr sz="3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grpSp>
        <p:nvGrpSpPr>
          <p:cNvPr id="234" name="Google Shape;234;g6f3625b5b0_0_91"/>
          <p:cNvGrpSpPr/>
          <p:nvPr/>
        </p:nvGrpSpPr>
        <p:grpSpPr>
          <a:xfrm>
            <a:off x="288126" y="1579618"/>
            <a:ext cx="8065386" cy="1648442"/>
            <a:chOff x="482309" y="30143"/>
            <a:chExt cx="5202468" cy="1101900"/>
          </a:xfrm>
        </p:grpSpPr>
        <p:sp>
          <p:nvSpPr>
            <p:cNvPr id="235" name="Google Shape;235;g6f3625b5b0_0_91"/>
            <p:cNvSpPr/>
            <p:nvPr/>
          </p:nvSpPr>
          <p:spPr>
            <a:xfrm>
              <a:off x="482309" y="30143"/>
              <a:ext cx="5202300" cy="110190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6f3625b5b0_0_91"/>
            <p:cNvSpPr txBox="1"/>
            <p:nvPr/>
          </p:nvSpPr>
          <p:spPr>
            <a:xfrm>
              <a:off x="514577" y="62412"/>
              <a:ext cx="51702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sp>
        <p:nvSpPr>
          <p:cNvPr id="237" name="Google Shape;237;g6f3625b5b0_0_91"/>
          <p:cNvSpPr txBox="1"/>
          <p:nvPr/>
        </p:nvSpPr>
        <p:spPr>
          <a:xfrm>
            <a:off x="345325" y="1638688"/>
            <a:ext cx="82008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-Rejection of basic hypothesis: motion is not simple harmonic motion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-Rod oscillates at a fundamental velocity: otherwise resonance causes it to accelerate off or decelerate and halt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Implication: 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-Coulomb’s law is incorrect - kinetic friction is actually dependent on velocity 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grpSp>
        <p:nvGrpSpPr>
          <p:cNvPr id="238" name="Google Shape;238;g6f3625b5b0_0_91"/>
          <p:cNvGrpSpPr/>
          <p:nvPr/>
        </p:nvGrpSpPr>
        <p:grpSpPr>
          <a:xfrm>
            <a:off x="288126" y="3382118"/>
            <a:ext cx="8065386" cy="1648442"/>
            <a:chOff x="482309" y="30143"/>
            <a:chExt cx="5202468" cy="1101900"/>
          </a:xfrm>
        </p:grpSpPr>
        <p:sp>
          <p:nvSpPr>
            <p:cNvPr id="239" name="Google Shape;239;g6f3625b5b0_0_91"/>
            <p:cNvSpPr/>
            <p:nvPr/>
          </p:nvSpPr>
          <p:spPr>
            <a:xfrm>
              <a:off x="482309" y="30143"/>
              <a:ext cx="5202300" cy="110190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6f3625b5b0_0_91"/>
            <p:cNvSpPr txBox="1"/>
            <p:nvPr/>
          </p:nvSpPr>
          <p:spPr>
            <a:xfrm>
              <a:off x="514577" y="62412"/>
              <a:ext cx="51702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sp>
        <p:nvSpPr>
          <p:cNvPr id="241" name="Google Shape;241;g6f3625b5b0_0_91"/>
          <p:cNvSpPr txBox="1"/>
          <p:nvPr/>
        </p:nvSpPr>
        <p:spPr>
          <a:xfrm>
            <a:off x="486450" y="3491000"/>
            <a:ext cx="7754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-Kinetic friction does NOT continue to decrease with velocity - friction coefficient follows a ‘curve’:  f(v), where f = coefficient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-Many-to-one function, multiple velocities can return same coefficient, so curve for friction may also cycle up and down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-Friction curves are translated depending on material</a:t>
            </a:r>
            <a:r>
              <a:rPr lang="en-GB"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grpSp>
        <p:nvGrpSpPr>
          <p:cNvPr id="242" name="Google Shape;242;g6f3625b5b0_0_91"/>
          <p:cNvGrpSpPr/>
          <p:nvPr/>
        </p:nvGrpSpPr>
        <p:grpSpPr>
          <a:xfrm>
            <a:off x="331104" y="5312857"/>
            <a:ext cx="8065386" cy="1100578"/>
            <a:chOff x="482309" y="30143"/>
            <a:chExt cx="5202468" cy="1101900"/>
          </a:xfrm>
        </p:grpSpPr>
        <p:sp>
          <p:nvSpPr>
            <p:cNvPr id="243" name="Google Shape;243;g6f3625b5b0_0_91"/>
            <p:cNvSpPr/>
            <p:nvPr/>
          </p:nvSpPr>
          <p:spPr>
            <a:xfrm>
              <a:off x="482309" y="30143"/>
              <a:ext cx="5202300" cy="110190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g6f3625b5b0_0_91"/>
            <p:cNvSpPr txBox="1"/>
            <p:nvPr/>
          </p:nvSpPr>
          <p:spPr>
            <a:xfrm>
              <a:off x="514577" y="62412"/>
              <a:ext cx="51702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sp>
        <p:nvSpPr>
          <p:cNvPr id="245" name="Google Shape;245;g6f3625b5b0_0_91"/>
          <p:cNvSpPr txBox="1"/>
          <p:nvPr/>
        </p:nvSpPr>
        <p:spPr>
          <a:xfrm>
            <a:off x="586650" y="5372900"/>
            <a:ext cx="7554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-Consider friction at nanoscale - mathematically, contact area is infinitely small</a:t>
            </a:r>
            <a:endParaRPr b="1" sz="18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-Prandtl-Tomlinson model can be used to explain friction curves</a:t>
            </a:r>
            <a:endParaRPr b="1" sz="18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f3625b5b0_0_9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" name="Google Shape;251;g6f3625b5b0_0_96"/>
          <p:cNvSpPr txBox="1"/>
          <p:nvPr/>
        </p:nvSpPr>
        <p:spPr>
          <a:xfrm>
            <a:off x="75600" y="872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Observational theory: </a:t>
            </a:r>
            <a:r>
              <a:rPr lang="en-GB" sz="2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Friction coefficient follows a repeating curve with respect to increasing velocity</a:t>
            </a:r>
            <a:endParaRPr sz="2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52" name="Google Shape;252;g6f3625b5b0_0_96"/>
          <p:cNvSpPr txBox="1"/>
          <p:nvPr/>
        </p:nvSpPr>
        <p:spPr>
          <a:xfrm>
            <a:off x="140400" y="1447200"/>
            <a:ext cx="32940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53" name="Google Shape;253;g6f3625b5b0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925" y="1196338"/>
            <a:ext cx="5396877" cy="44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6f3625b5b0_0_96"/>
          <p:cNvSpPr txBox="1"/>
          <p:nvPr/>
        </p:nvSpPr>
        <p:spPr>
          <a:xfrm>
            <a:off x="75600" y="1285200"/>
            <a:ext cx="2948400" cy="3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Low-V - 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Rod moving towards C2: lower friction from C2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Greater friction form C1 -</a:t>
            </a:r>
            <a:r>
              <a:rPr b="1"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μk </a:t>
            </a: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higher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-Greater force in direction of motion - ‘resonant’ amplification of displacement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-Rod </a:t>
            </a:r>
            <a:r>
              <a:rPr b="1"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accelerates off the cylinders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High-V -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Rod moving towards C2: higher friction from C2</a:t>
            </a:r>
            <a:endParaRPr sz="17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Greater friction form C1 -</a:t>
            </a:r>
            <a:r>
              <a:rPr b="1"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μk </a:t>
            </a: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lower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-Greater force against direction of motion - decelerates rod (decreasing disturbance)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-Rod slows to </a:t>
            </a:r>
            <a:r>
              <a:rPr b="1"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equilibrium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55" name="Google Shape;255;g6f3625b5b0_0_96"/>
          <p:cNvSpPr txBox="1"/>
          <p:nvPr/>
        </p:nvSpPr>
        <p:spPr>
          <a:xfrm>
            <a:off x="3337200" y="5616000"/>
            <a:ext cx="5397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ook Antiqua"/>
                <a:ea typeface="Book Antiqua"/>
                <a:cs typeface="Book Antiqua"/>
                <a:sym typeface="Book Antiqua"/>
              </a:rPr>
              <a:t>At the centre - lower </a:t>
            </a:r>
            <a:r>
              <a:rPr b="1" lang="en-GB" sz="1600">
                <a:solidFill>
                  <a:srgbClr val="222222"/>
                </a:solidFill>
                <a:highlight>
                  <a:srgbClr val="FFFFFF"/>
                </a:highlight>
              </a:rPr>
              <a:t>ΔV 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</a:rPr>
              <a:t>and higher </a:t>
            </a:r>
            <a:r>
              <a:rPr b="1" lang="en-GB" sz="1600">
                <a:solidFill>
                  <a:srgbClr val="222222"/>
                </a:solidFill>
                <a:highlight>
                  <a:srgbClr val="FFFFFF"/>
                </a:highlight>
              </a:rPr>
              <a:t>ΔV 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</a:rPr>
              <a:t>doesn’t yield sufficient difference in </a:t>
            </a:r>
            <a:r>
              <a:rPr lang="en-GB" sz="1600"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b="1" lang="en-GB" sz="1600">
                <a:solidFill>
                  <a:schemeClr val="dk1"/>
                </a:solidFill>
              </a:rPr>
              <a:t>μk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instance: velocity dependent friction can be excluded, and simple harmonic motion holds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e228fa1a0_1_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1" name="Google Shape;261;g7e228fa1a0_1_1"/>
          <p:cNvSpPr txBox="1"/>
          <p:nvPr/>
        </p:nvSpPr>
        <p:spPr>
          <a:xfrm>
            <a:off x="152400" y="1365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Heavier (longer) Aluminium rod-</a:t>
            </a:r>
            <a:endParaRPr sz="28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62" name="Google Shape;262;g7e228fa1a0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5" y="3520200"/>
            <a:ext cx="6598249" cy="33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7e228fa1a0_1_1"/>
          <p:cNvSpPr txBox="1"/>
          <p:nvPr/>
        </p:nvSpPr>
        <p:spPr>
          <a:xfrm>
            <a:off x="6717600" y="-205200"/>
            <a:ext cx="22788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Harmonic oscillation at high velocities (positive gradient at higher velocities, can tend to accelerate)</a:t>
            </a:r>
            <a:endParaRPr sz="19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64" name="Google Shape;264;g7e228fa1a0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98000"/>
            <a:ext cx="6183425" cy="312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f3625b5b0_0_1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0" name="Google Shape;270;g6f3625b5b0_0_119"/>
          <p:cNvSpPr txBox="1"/>
          <p:nvPr/>
        </p:nvSpPr>
        <p:spPr>
          <a:xfrm>
            <a:off x="159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Heavier (longer) Aluminium rod  - </a:t>
            </a:r>
            <a:r>
              <a:rPr lang="en-GB" sz="2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decelerates to stop at very low velocities</a:t>
            </a:r>
            <a:endParaRPr sz="2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71" name="Google Shape;271;g6f3625b5b0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3975"/>
            <a:ext cx="8839200" cy="447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e228fa1a0_1_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7" name="Google Shape;277;g7e228fa1a0_1_15"/>
          <p:cNvSpPr txBox="1"/>
          <p:nvPr/>
        </p:nvSpPr>
        <p:spPr>
          <a:xfrm>
            <a:off x="159075" y="1628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Heavier (longer) Aluminium rod - </a:t>
            </a:r>
            <a:endParaRPr sz="2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78" name="Google Shape;278;g7e228fa1a0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75" y="3623085"/>
            <a:ext cx="6394875" cy="323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7e228fa1a0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75" y="736872"/>
            <a:ext cx="6394875" cy="32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7e228fa1a0_1_15"/>
          <p:cNvSpPr txBox="1"/>
          <p:nvPr/>
        </p:nvSpPr>
        <p:spPr>
          <a:xfrm>
            <a:off x="6501600" y="237600"/>
            <a:ext cx="25056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k Antiqua"/>
                <a:ea typeface="Book Antiqua"/>
                <a:cs typeface="Book Antiqua"/>
                <a:sym typeface="Book Antiqua"/>
              </a:rPr>
              <a:t>ac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81" name="Google Shape;281;g7e228fa1a0_1_15"/>
          <p:cNvSpPr txBox="1"/>
          <p:nvPr/>
        </p:nvSpPr>
        <p:spPr>
          <a:xfrm>
            <a:off x="6485400" y="162850"/>
            <a:ext cx="2538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Accelerates off at medium velocity range (negative gradient)</a:t>
            </a:r>
            <a:endParaRPr sz="26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f3625b5b0_0_1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7" name="Google Shape;287;g6f3625b5b0_0_124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Lighter (short) Aluminium rod: </a:t>
            </a:r>
            <a:endParaRPr sz="36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88" name="Google Shape;288;g6f3625b5b0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75" y="1975355"/>
            <a:ext cx="8271924" cy="41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6f3625b5b0_0_124"/>
          <p:cNvSpPr txBox="1"/>
          <p:nvPr/>
        </p:nvSpPr>
        <p:spPr>
          <a:xfrm>
            <a:off x="267075" y="1013875"/>
            <a:ext cx="84657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Tends to decelerate at low velocities - which is supported by positive gradient</a:t>
            </a:r>
            <a:endParaRPr sz="2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372050" y="1313950"/>
            <a:ext cx="85302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-Involves parallel rotating cylinders in opposite directions - any disturbance from centre, if spinning outwards would fall off (spin inwards)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-Massive object - adequate mass, but not too high or frictional force is insufficient to cause acceleration (Object is assumed to be a rod for experimental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-Investigating motion of the rod (parameters to be </a:t>
            </a:r>
            <a:r>
              <a:rPr lang="en-GB"/>
              <a:t>discussed</a:t>
            </a:r>
            <a:r>
              <a:rPr lang="en-GB"/>
              <a:t>)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950" y="4676925"/>
            <a:ext cx="5339350" cy="20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f3625b5b0_0_1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g6f3625b5b0_0_129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Lighter</a:t>
            </a: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 Aluminium rod - tends to oscillate at medium velocities (similar to long metal)</a:t>
            </a:r>
            <a:endParaRPr sz="3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96" name="Google Shape;296;g6f3625b5b0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00" y="1642950"/>
            <a:ext cx="8566074" cy="46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f3625b5b0_0_1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g6f3625b5b0_0_134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Lighter (Short) Aluminium rod: </a:t>
            </a:r>
            <a:endParaRPr sz="3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03" name="Google Shape;303;g6f3625b5b0_0_134"/>
          <p:cNvSpPr txBox="1"/>
          <p:nvPr/>
        </p:nvSpPr>
        <p:spPr>
          <a:xfrm>
            <a:off x="267075" y="889525"/>
            <a:ext cx="77859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Tends to begin to accelerate at higher velocities - will eventually displace off the cylinders (supported by negative curve gradient)</a:t>
            </a:r>
            <a:endParaRPr sz="2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04" name="Google Shape;304;g6f3625b5b0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0" y="2286025"/>
            <a:ext cx="8558150" cy="432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f3625b5b0_0_1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g6f3625b5b0_0_139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3D printed rod: </a:t>
            </a:r>
            <a:r>
              <a:rPr lang="en-GB" sz="2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decelerates at low velocities, supported by positive gradient of friction curve</a:t>
            </a:r>
            <a:endParaRPr sz="2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11" name="Google Shape;311;g6f3625b5b0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75" y="1536400"/>
            <a:ext cx="8839197" cy="475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f3625b5b0_0_1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7" name="Google Shape;317;g6f3625b5b0_0_144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3D printed rod: </a:t>
            </a:r>
            <a:r>
              <a:rPr lang="en-GB" sz="2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decelerates at low velocities, supported by positive gradient of friction curve</a:t>
            </a:r>
            <a:endParaRPr sz="2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f3625b5b0_0_14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3" name="Google Shape;323;g6f3625b5b0_0_149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Smooth PVC rod - </a:t>
            </a:r>
            <a:r>
              <a:rPr lang="en-GB" sz="2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accelerates at low velocities, supported by negative gradient of curve</a:t>
            </a:r>
            <a:endParaRPr sz="2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24" name="Google Shape;324;g6f3625b5b0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5" y="1555525"/>
            <a:ext cx="8839200" cy="447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e228fa1a0_1_4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0" name="Google Shape;330;g7e228fa1a0_1_42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Smooth PVC rod - </a:t>
            </a:r>
            <a:r>
              <a:rPr lang="en-GB" sz="2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tends to oscillate and medium velocities (closer to high velocities compared to metals)</a:t>
            </a:r>
            <a:endParaRPr sz="2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31" name="Google Shape;331;g7e228fa1a0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75" y="1515300"/>
            <a:ext cx="8392449" cy="45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e228fa1a0_1_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7" name="Google Shape;337;g7e228fa1a0_1_35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Smooth PVC rod - </a:t>
            </a:r>
            <a:r>
              <a:rPr lang="en-GB" sz="25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decelerates due to countercating frictional force, at higher velocities (positive friction curve)</a:t>
            </a:r>
            <a:endParaRPr sz="25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38" name="Google Shape;338;g7e228fa1a0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5" y="1555525"/>
            <a:ext cx="8839200" cy="447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7e228fa1a0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25" y="1610127"/>
            <a:ext cx="8623277" cy="436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3625b5b0_0_15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5" name="Google Shape;345;g6f3625b5b0_0_157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Tomlinson Model of friction</a:t>
            </a:r>
            <a:endParaRPr sz="3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46" name="Google Shape;346;g6f3625b5b0_0_157"/>
          <p:cNvSpPr txBox="1"/>
          <p:nvPr/>
        </p:nvSpPr>
        <p:spPr>
          <a:xfrm>
            <a:off x="133175" y="1214750"/>
            <a:ext cx="8800500" cy="4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-Surface of cylinders has a periodic potential - due to structural arrangement of particles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-Surface of rods can be assumed to have constant periodic potential - in each case, period of bumps are different</a:t>
            </a:r>
            <a:endParaRPr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-At a certain velocity - the ‘elastic atomic bond’ model counters significant friction - as rate of elastic ‘return’ of atom is too low, so atoms can fall into the cavities 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(atoms must ‘climb’ the potential hill, high friction)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-Higher velocity - integer multiple of period of bumps, means insufficient time for elastic relaxation of atoms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(Atoms cannot fall into the cavities - so minimal work done against resistance, reduces friction)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Book Antiqua"/>
                <a:ea typeface="Book Antiqua"/>
                <a:cs typeface="Book Antiqua"/>
                <a:sym typeface="Book Antiqua"/>
              </a:rPr>
              <a:t>(This friction value follows a curve for velocities between the half cycle and complete cycle range of period)</a:t>
            </a:r>
            <a:endParaRPr b="1"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This curve repeats…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For multiples of the high and low velocities - this can be comparable to ‘stationary’ waves, where there is a fundamental velocity for maximum friction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e2300e3f1_3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2" name="Google Shape;352;g7e2300e3f1_3_0"/>
          <p:cNvSpPr txBox="1"/>
          <p:nvPr/>
        </p:nvSpPr>
        <p:spPr>
          <a:xfrm>
            <a:off x="267075" y="238450"/>
            <a:ext cx="8736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Relevant formulae and approximating motion:</a:t>
            </a:r>
            <a:endParaRPr sz="2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59" name="Google Shape;359;p5"/>
          <p:cNvGrpSpPr/>
          <p:nvPr/>
        </p:nvGrpSpPr>
        <p:grpSpPr>
          <a:xfrm>
            <a:off x="163719" y="2394787"/>
            <a:ext cx="7102152" cy="826314"/>
            <a:chOff x="482309" y="30143"/>
            <a:chExt cx="5202347" cy="1101752"/>
          </a:xfrm>
        </p:grpSpPr>
        <p:sp>
          <p:nvSpPr>
            <p:cNvPr id="360" name="Google Shape;360;p5"/>
            <p:cNvSpPr/>
            <p:nvPr/>
          </p:nvSpPr>
          <p:spPr>
            <a:xfrm>
              <a:off x="482309" y="30143"/>
              <a:ext cx="5202347" cy="110175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 txBox="1"/>
            <p:nvPr/>
          </p:nvSpPr>
          <p:spPr>
            <a:xfrm>
              <a:off x="514577" y="62412"/>
              <a:ext cx="5170078" cy="1037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grpSp>
        <p:nvGrpSpPr>
          <p:cNvPr id="362" name="Google Shape;362;p5"/>
          <p:cNvGrpSpPr/>
          <p:nvPr/>
        </p:nvGrpSpPr>
        <p:grpSpPr>
          <a:xfrm>
            <a:off x="745072" y="3773833"/>
            <a:ext cx="7086361" cy="826314"/>
            <a:chOff x="459030" y="1285378"/>
            <a:chExt cx="5202347" cy="1101752"/>
          </a:xfrm>
        </p:grpSpPr>
        <p:sp>
          <p:nvSpPr>
            <p:cNvPr id="363" name="Google Shape;363;p5"/>
            <p:cNvSpPr/>
            <p:nvPr/>
          </p:nvSpPr>
          <p:spPr>
            <a:xfrm>
              <a:off x="459030" y="1285378"/>
              <a:ext cx="5202347" cy="110175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 txBox="1"/>
            <p:nvPr/>
          </p:nvSpPr>
          <p:spPr>
            <a:xfrm>
              <a:off x="491299" y="1317647"/>
              <a:ext cx="3962639" cy="1037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grpSp>
        <p:nvGrpSpPr>
          <p:cNvPr id="365" name="Google Shape;365;p5"/>
          <p:cNvGrpSpPr/>
          <p:nvPr/>
        </p:nvGrpSpPr>
        <p:grpSpPr>
          <a:xfrm>
            <a:off x="1259632" y="5152879"/>
            <a:ext cx="7042405" cy="826314"/>
            <a:chOff x="475913" y="2570756"/>
            <a:chExt cx="5202347" cy="1101752"/>
          </a:xfrm>
        </p:grpSpPr>
        <p:sp>
          <p:nvSpPr>
            <p:cNvPr id="366" name="Google Shape;366;p5"/>
            <p:cNvSpPr/>
            <p:nvPr/>
          </p:nvSpPr>
          <p:spPr>
            <a:xfrm>
              <a:off x="475913" y="2570756"/>
              <a:ext cx="5202347" cy="110175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 txBox="1"/>
            <p:nvPr/>
          </p:nvSpPr>
          <p:spPr>
            <a:xfrm>
              <a:off x="508182" y="2603025"/>
              <a:ext cx="5170078" cy="10372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sp>
        <p:nvSpPr>
          <p:cNvPr id="368" name="Google Shape;368;p5"/>
          <p:cNvSpPr/>
          <p:nvPr/>
        </p:nvSpPr>
        <p:spPr>
          <a:xfrm rot="5400000">
            <a:off x="6122082" y="2983194"/>
            <a:ext cx="845206" cy="9287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"/>
          <p:cNvSpPr/>
          <p:nvPr/>
        </p:nvSpPr>
        <p:spPr>
          <a:xfrm rot="5400000">
            <a:off x="6766594" y="4412120"/>
            <a:ext cx="845206" cy="9287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48122" y="1567555"/>
            <a:ext cx="7234904" cy="1347553"/>
            <a:chOff x="482309" y="30143"/>
            <a:chExt cx="5202347" cy="1101752"/>
          </a:xfrm>
        </p:grpSpPr>
        <p:sp>
          <p:nvSpPr>
            <p:cNvPr id="116" name="Google Shape;116;p3"/>
            <p:cNvSpPr/>
            <p:nvPr/>
          </p:nvSpPr>
          <p:spPr>
            <a:xfrm>
              <a:off x="482309" y="30143"/>
              <a:ext cx="5202347" cy="110175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514577" y="62412"/>
              <a:ext cx="5170078" cy="10372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954822" y="3612286"/>
            <a:ext cx="7374327" cy="1142627"/>
            <a:chOff x="459030" y="1285378"/>
            <a:chExt cx="5202347" cy="1101752"/>
          </a:xfrm>
        </p:grpSpPr>
        <p:sp>
          <p:nvSpPr>
            <p:cNvPr id="119" name="Google Shape;119;p3"/>
            <p:cNvSpPr/>
            <p:nvPr/>
          </p:nvSpPr>
          <p:spPr>
            <a:xfrm>
              <a:off x="459030" y="1285378"/>
              <a:ext cx="5202347" cy="110175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491299" y="1317647"/>
              <a:ext cx="3962639" cy="1037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grpSp>
        <p:nvGrpSpPr>
          <p:cNvPr id="121" name="Google Shape;121;p3"/>
          <p:cNvGrpSpPr/>
          <p:nvPr/>
        </p:nvGrpSpPr>
        <p:grpSpPr>
          <a:xfrm>
            <a:off x="1170133" y="5452101"/>
            <a:ext cx="7628722" cy="1100210"/>
            <a:chOff x="475913" y="2570756"/>
            <a:chExt cx="5202347" cy="1101752"/>
          </a:xfrm>
        </p:grpSpPr>
        <p:sp>
          <p:nvSpPr>
            <p:cNvPr id="122" name="Google Shape;122;p3"/>
            <p:cNvSpPr/>
            <p:nvPr/>
          </p:nvSpPr>
          <p:spPr>
            <a:xfrm>
              <a:off x="475913" y="2570756"/>
              <a:ext cx="5202347" cy="110175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508182" y="2603025"/>
              <a:ext cx="5170078" cy="10372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sp>
        <p:nvSpPr>
          <p:cNvPr id="124" name="Google Shape;124;p3"/>
          <p:cNvSpPr/>
          <p:nvPr/>
        </p:nvSpPr>
        <p:spPr>
          <a:xfrm rot="5400000">
            <a:off x="695492" y="2800439"/>
            <a:ext cx="845206" cy="9287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 rot="5400000">
            <a:off x="996676" y="4646585"/>
            <a:ext cx="845100" cy="92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853675" y="1567550"/>
            <a:ext cx="7086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-Principle of Kinetic friction - dependence on the contact reaction force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Fբ = μFₙ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-Newton’s 2nd law - force alternates depending on position of rod (causes it to accelerate)  (F = ma)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170125" y="3687425"/>
            <a:ext cx="6797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-Oscillating motion - hypothesis: Simple Harmonic motion? 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-Changing frictional, mass and rotation velocities etc… will affect the magnitude and period of oscillation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255025" y="5452100"/>
            <a:ext cx="7543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-Graphing displacements velocity and acceleration  based on parameters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ok Antiqua"/>
                <a:ea typeface="Book Antiqua"/>
                <a:cs typeface="Book Antiqua"/>
                <a:sym typeface="Book Antiqua"/>
              </a:rPr>
              <a:t>-Investigating the principle of kinetic friction - we find out, NOT a case of simple harmonic motion (uses Prandtl-Tomlinson Model)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5" name="Google Shape;375;p6"/>
          <p:cNvSpPr txBox="1"/>
          <p:nvPr>
            <p:ph idx="1" type="body"/>
          </p:nvPr>
        </p:nvSpPr>
        <p:spPr>
          <a:xfrm>
            <a:off x="827088" y="1844675"/>
            <a:ext cx="7416800" cy="302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GB" sz="18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berlin.de/fileadmin/fg204/Publikationen/Tomlinson.pdf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GB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https://www.researchgate.net/publication/51152968_Dependence_of_kinetic_friction_on_velocity_Master_equation_approach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GB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https://demonstrations.wolfram.com/TheFrictionOscillator/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GB" sz="1600" u="sng">
                <a:solidFill>
                  <a:srgbClr val="3D4594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http://physicsnet.co.uk/a-level-physics-as-a2/further-mechanics/simple-harmonic-motion-shm/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(Used for derivation)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"/>
          <p:cNvSpPr txBox="1"/>
          <p:nvPr>
            <p:ph idx="4294967295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4"/>
          <p:cNvSpPr txBox="1"/>
          <p:nvPr>
            <p:ph type="ctrTitle"/>
          </p:nvPr>
        </p:nvSpPr>
        <p:spPr>
          <a:xfrm>
            <a:off x="410611" y="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lang="en-GB"/>
              <a:t>Outline of principle: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97000" y="1158175"/>
            <a:ext cx="8199600" cy="4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Book Antiqua"/>
                <a:ea typeface="Book Antiqua"/>
                <a:cs typeface="Book Antiqua"/>
                <a:sym typeface="Book Antiqua"/>
              </a:rPr>
              <a:t>-Massive rod lies in equilibrium position - inwards rotating parallel cylinders at identical rotational velocities and identical surface composition </a:t>
            </a:r>
            <a:endParaRPr sz="24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Book Antiqua"/>
                <a:ea typeface="Book Antiqua"/>
                <a:cs typeface="Book Antiqua"/>
                <a:sym typeface="Book Antiqua"/>
              </a:rPr>
              <a:t>-Disturbance in position - centre of mass is off-centre, therefore distribution of weight is skewed to one end</a:t>
            </a:r>
            <a:endParaRPr sz="24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Book Antiqua"/>
                <a:ea typeface="Book Antiqua"/>
                <a:cs typeface="Book Antiqua"/>
                <a:sym typeface="Book Antiqua"/>
              </a:rPr>
              <a:t>-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Fբ = μFₙ Frictional force increases on end with greater mass - due to greater contact reaction force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-Frictional force causes further displacement of rod, small displacement amplifies (due to resonance, until exchange of frictional force and weight distribution reaches an equilibrium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-Road reaches a state of simple harmonic motion  (theory)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f3625b5b0_0_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g6f3625b5b0_0_11"/>
          <p:cNvSpPr txBox="1"/>
          <p:nvPr>
            <p:ph type="ctrTitle"/>
          </p:nvPr>
        </p:nvSpPr>
        <p:spPr>
          <a:xfrm>
            <a:off x="395536" y="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lang="en-GB"/>
              <a:t>Diagram of principle:</a:t>
            </a:r>
            <a:endParaRPr/>
          </a:p>
        </p:txBody>
      </p:sp>
      <p:pic>
        <p:nvPicPr>
          <p:cNvPr id="142" name="Google Shape;142;g6f3625b5b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338" y="1125856"/>
            <a:ext cx="3706600" cy="192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6f3625b5b0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00" y="2772925"/>
            <a:ext cx="3706594" cy="20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6f3625b5b0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969625"/>
            <a:ext cx="3663275" cy="18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6f3625b5b0_0_11"/>
          <p:cNvSpPr txBox="1"/>
          <p:nvPr/>
        </p:nvSpPr>
        <p:spPr>
          <a:xfrm>
            <a:off x="672925" y="1277875"/>
            <a:ext cx="33840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46" name="Google Shape;146;g6f3625b5b0_0_11"/>
          <p:cNvSpPr txBox="1"/>
          <p:nvPr/>
        </p:nvSpPr>
        <p:spPr>
          <a:xfrm>
            <a:off x="319225" y="1277863"/>
            <a:ext cx="41967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Stage 1:</a:t>
            </a:r>
            <a:endParaRPr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-Disturbed position from equilibrium (centre of 2 cylinders)</a:t>
            </a:r>
            <a:endParaRPr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-(d/x)mg = W2 (weight force on cylinder 2)</a:t>
            </a:r>
            <a:endParaRPr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k Antiqua"/>
                <a:ea typeface="Book Antiqua"/>
                <a:cs typeface="Book Antiqua"/>
                <a:sym typeface="Book Antiqua"/>
              </a:rPr>
              <a:t>-((x-d)/x)mg = W1 (weight force on Cylinder 1)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k Antiqua"/>
                <a:ea typeface="Book Antiqua"/>
                <a:cs typeface="Book Antiqua"/>
                <a:sym typeface="Book Antiqua"/>
              </a:rPr>
              <a:t>-F2 = </a:t>
            </a:r>
            <a:r>
              <a:rPr lang="en-GB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(d/x)mg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μ and F1 = </a:t>
            </a:r>
            <a:r>
              <a:rPr lang="en-GB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((x-d)/x)mg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 accelerated towards left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6f3625b5b0_0_11"/>
          <p:cNvSpPr txBox="1"/>
          <p:nvPr/>
        </p:nvSpPr>
        <p:spPr>
          <a:xfrm>
            <a:off x="4530675" y="2952675"/>
            <a:ext cx="40443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k Antiqua"/>
                <a:ea typeface="Book Antiqua"/>
                <a:cs typeface="Book Antiqua"/>
                <a:sym typeface="Book Antiqua"/>
              </a:rPr>
              <a:t>Stage 2: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k Antiqua"/>
                <a:ea typeface="Book Antiqua"/>
                <a:cs typeface="Book Antiqua"/>
                <a:sym typeface="Book Antiqua"/>
              </a:rPr>
              <a:t>-Rod has moved maximum displacement right 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k Antiqua"/>
                <a:ea typeface="Book Antiqua"/>
                <a:cs typeface="Book Antiqua"/>
                <a:sym typeface="Book Antiqua"/>
              </a:rPr>
              <a:t>-(½)mg = W1 and W2 - contacts forces at each cylinder (identical frictional forces)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k Antiqua"/>
                <a:ea typeface="Book Antiqua"/>
                <a:cs typeface="Book Antiqua"/>
                <a:sym typeface="Book Antiqua"/>
              </a:rPr>
              <a:t>-Rod continues - P = mv, due to momentum 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ook Antiqua"/>
                <a:ea typeface="Book Antiqua"/>
                <a:cs typeface="Book Antiqua"/>
                <a:sym typeface="Book Antiqua"/>
              </a:rPr>
              <a:t>(Note: Harmonic oscillation is still a safe theory, as momentum means slip is identical at both ends)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48" name="Google Shape;148;g6f3625b5b0_0_11"/>
          <p:cNvSpPr txBox="1"/>
          <p:nvPr/>
        </p:nvSpPr>
        <p:spPr>
          <a:xfrm>
            <a:off x="248000" y="5365850"/>
            <a:ext cx="41967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49" name="Google Shape;149;g6f3625b5b0_0_11"/>
          <p:cNvSpPr txBox="1"/>
          <p:nvPr/>
        </p:nvSpPr>
        <p:spPr>
          <a:xfrm>
            <a:off x="228925" y="4833050"/>
            <a:ext cx="41967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Stage 3: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-Rod is moving in opposite direction to accelerating force (every ½ cycle)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-(d/x)mg = W2 (weight force on cylinder 2)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-((x-d)/x)mg = W1 (weight force on Cylinder 1)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-F1 = (d/x)mgμ and F2 = ((x-d)/x)mg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-Rod accelerated towards Right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3625b5b0_0_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g6f3625b5b0_0_16"/>
          <p:cNvSpPr txBox="1"/>
          <p:nvPr>
            <p:ph type="ctrTitle"/>
          </p:nvPr>
        </p:nvSpPr>
        <p:spPr>
          <a:xfrm>
            <a:off x="490901" y="476900"/>
            <a:ext cx="73113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lang="en-GB"/>
              <a:t>Theory: </a:t>
            </a:r>
            <a:r>
              <a:rPr lang="en-GB" sz="3600"/>
              <a:t>Acceleration dependence on </a:t>
            </a:r>
            <a:r>
              <a:rPr b="1" lang="en-GB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μk </a:t>
            </a:r>
            <a:r>
              <a:rPr lang="en-GB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(coefficient)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f3625b5b0_0_16"/>
          <p:cNvSpPr txBox="1"/>
          <p:nvPr/>
        </p:nvSpPr>
        <p:spPr>
          <a:xfrm>
            <a:off x="4172675" y="3573125"/>
            <a:ext cx="47646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4. Hence we find that </a:t>
            </a:r>
            <a:r>
              <a:rPr b="1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= d*g*μk/x</a:t>
            </a: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where g is the gravitational constant.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Note: for the formula to work, while displacement tends to be a Vector - we only apply its magnitude, so is treated as a scalar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5.Using purely Newton’s 2nd law:  </a:t>
            </a:r>
            <a:r>
              <a:rPr b="1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 =</a:t>
            </a: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μk*(d/x)mg   </a:t>
            </a: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and F = ma: for a given d, let </a:t>
            </a:r>
            <a:r>
              <a:rPr b="1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μk*(d/x)g = k, hence; F = k*m </a:t>
            </a: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if</a:t>
            </a:r>
            <a:r>
              <a:rPr b="1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m = F/k:                                                                                                                                       </a:t>
            </a: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 = F/k*a which returns a = k = </a:t>
            </a:r>
            <a:r>
              <a:rPr b="1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d*g*μk/x  </a:t>
            </a: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proves independence of mass and acceleration of rod from frictional force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6f3625b5b0_0_16"/>
          <p:cNvSpPr txBox="1"/>
          <p:nvPr/>
        </p:nvSpPr>
        <p:spPr>
          <a:xfrm>
            <a:off x="133525" y="1703175"/>
            <a:ext cx="41682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Using moments we derived the formula </a:t>
            </a: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 = W*(x+-d)/2x</a:t>
            </a:r>
            <a:r>
              <a:rPr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where x is half the distance between the </a:t>
            </a: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points of interaction, d is displacement, W is the weight of the object, +- depends on the cylinder.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 Therefore, friction forces would be </a:t>
            </a: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Ff = W*μk*(x+-d)/2x</a:t>
            </a: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where μk is the coefficient of kinetic friction.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3. The net force would be </a:t>
            </a:r>
            <a:r>
              <a:rPr b="1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Ff1 - Ff2 = d*W*μk/x</a:t>
            </a:r>
            <a:r>
              <a:rPr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and it would be equal to Fnet = ma, where a is the acceleration of the object, m is object’s mass.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58" name="Google Shape;158;g6f3625b5b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366938" y="755186"/>
            <a:ext cx="2263876" cy="429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6f3625b5b0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110287" y="3781774"/>
            <a:ext cx="1894751" cy="38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e228fa1a0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g7e228fa1a0_0_0"/>
          <p:cNvSpPr txBox="1"/>
          <p:nvPr>
            <p:ph type="ctrTitle"/>
          </p:nvPr>
        </p:nvSpPr>
        <p:spPr>
          <a:xfrm>
            <a:off x="490901" y="476900"/>
            <a:ext cx="73113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lang="en-GB"/>
              <a:t>Theory: continued...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7e228fa1a0_0_0"/>
          <p:cNvSpPr txBox="1"/>
          <p:nvPr/>
        </p:nvSpPr>
        <p:spPr>
          <a:xfrm>
            <a:off x="133900" y="1453850"/>
            <a:ext cx="4744200" cy="4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Assumption: the movement of the object is Simple Harmonic Motion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Using the formula we derived for acceleration of the object,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a = d*g*μk/x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, and the formula of acceleration in SHM, we can say that  d*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(2*Pi*f)</a:t>
            </a:r>
            <a:r>
              <a:rPr b="1" baseline="30000" lang="en-GB" sz="1700">
                <a:latin typeface="Times New Roman"/>
                <a:ea typeface="Times New Roman"/>
                <a:cs typeface="Times New Roman"/>
                <a:sym typeface="Times New Roman"/>
              </a:rPr>
              <a:t>2 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= a = d* g*μk/x (displacement, d cancels out), 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where f is the frequency of oscillations: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From this we find that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f = 1/(2*Pi)*(g*μk/x)</a:t>
            </a:r>
            <a:r>
              <a:rPr b="1" baseline="30000" lang="en-GB" sz="1700">
                <a:latin typeface="Times New Roman"/>
                <a:ea typeface="Times New Roman"/>
                <a:cs typeface="Times New Roman"/>
                <a:sym typeface="Times New Roman"/>
              </a:rPr>
              <a:t>1/2 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Hence the period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T = 2*Pi*(x/(g*μk))</a:t>
            </a:r>
            <a:r>
              <a:rPr b="1" baseline="30000" lang="en-GB" sz="1700">
                <a:latin typeface="Times New Roman"/>
                <a:ea typeface="Times New Roman"/>
                <a:cs typeface="Times New Roman"/>
                <a:sym typeface="Times New Roman"/>
              </a:rPr>
              <a:t>1/2 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As we can see, both frequency and period are independent of the displacement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3D4594"/>
                </a:solidFill>
                <a:hlinkClick r:id="rId3"/>
              </a:rPr>
              <a:t>http://physicsnet.co.uk/a-level-physics-as-a2/further-mechanics/simple-harmonic-motion-shm/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g7e228fa1a0_0_0"/>
          <p:cNvPicPr preferRelativeResize="0"/>
          <p:nvPr/>
        </p:nvPicPr>
        <p:blipFill rotWithShape="1">
          <a:blip r:embed="rId4">
            <a:alphaModFix/>
          </a:blip>
          <a:srcRect b="26653" l="0" r="0" t="0"/>
          <a:stretch/>
        </p:blipFill>
        <p:spPr>
          <a:xfrm>
            <a:off x="4878100" y="1760763"/>
            <a:ext cx="4068624" cy="448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f3625b5b0_0_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g6f3625b5b0_0_6"/>
          <p:cNvSpPr txBox="1"/>
          <p:nvPr>
            <p:ph type="ctrTitle"/>
          </p:nvPr>
        </p:nvSpPr>
        <p:spPr>
          <a:xfrm>
            <a:off x="395536" y="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lang="en-GB"/>
              <a:t>Parameters to test</a:t>
            </a:r>
            <a:endParaRPr/>
          </a:p>
        </p:txBody>
      </p:sp>
      <p:grpSp>
        <p:nvGrpSpPr>
          <p:cNvPr id="174" name="Google Shape;174;g6f3625b5b0_0_6"/>
          <p:cNvGrpSpPr/>
          <p:nvPr/>
        </p:nvGrpSpPr>
        <p:grpSpPr>
          <a:xfrm>
            <a:off x="748122" y="1567555"/>
            <a:ext cx="7235072" cy="1347734"/>
            <a:chOff x="482309" y="30143"/>
            <a:chExt cx="5202468" cy="1101900"/>
          </a:xfrm>
        </p:grpSpPr>
        <p:sp>
          <p:nvSpPr>
            <p:cNvPr id="175" name="Google Shape;175;g6f3625b5b0_0_6"/>
            <p:cNvSpPr/>
            <p:nvPr/>
          </p:nvSpPr>
          <p:spPr>
            <a:xfrm>
              <a:off x="482309" y="30143"/>
              <a:ext cx="5202300" cy="110190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g6f3625b5b0_0_6"/>
            <p:cNvSpPr txBox="1"/>
            <p:nvPr/>
          </p:nvSpPr>
          <p:spPr>
            <a:xfrm>
              <a:off x="514577" y="62412"/>
              <a:ext cx="51702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grpSp>
        <p:nvGrpSpPr>
          <p:cNvPr id="177" name="Google Shape;177;g6f3625b5b0_0_6"/>
          <p:cNvGrpSpPr/>
          <p:nvPr/>
        </p:nvGrpSpPr>
        <p:grpSpPr>
          <a:xfrm>
            <a:off x="748112" y="3134361"/>
            <a:ext cx="7235072" cy="1648442"/>
            <a:chOff x="482309" y="30143"/>
            <a:chExt cx="5202468" cy="1101900"/>
          </a:xfrm>
        </p:grpSpPr>
        <p:sp>
          <p:nvSpPr>
            <p:cNvPr id="178" name="Google Shape;178;g6f3625b5b0_0_6"/>
            <p:cNvSpPr/>
            <p:nvPr/>
          </p:nvSpPr>
          <p:spPr>
            <a:xfrm>
              <a:off x="482309" y="30143"/>
              <a:ext cx="5202300" cy="110190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g6f3625b5b0_0_6"/>
            <p:cNvSpPr txBox="1"/>
            <p:nvPr/>
          </p:nvSpPr>
          <p:spPr>
            <a:xfrm>
              <a:off x="514577" y="62412"/>
              <a:ext cx="51702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grpSp>
        <p:nvGrpSpPr>
          <p:cNvPr id="180" name="Google Shape;180;g6f3625b5b0_0_6"/>
          <p:cNvGrpSpPr/>
          <p:nvPr/>
        </p:nvGrpSpPr>
        <p:grpSpPr>
          <a:xfrm>
            <a:off x="748116" y="4962719"/>
            <a:ext cx="7216343" cy="1709818"/>
            <a:chOff x="482309" y="30143"/>
            <a:chExt cx="5202468" cy="1101900"/>
          </a:xfrm>
        </p:grpSpPr>
        <p:sp>
          <p:nvSpPr>
            <p:cNvPr id="181" name="Google Shape;181;g6f3625b5b0_0_6"/>
            <p:cNvSpPr/>
            <p:nvPr/>
          </p:nvSpPr>
          <p:spPr>
            <a:xfrm>
              <a:off x="482309" y="30143"/>
              <a:ext cx="5202300" cy="110190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g6f3625b5b0_0_6"/>
            <p:cNvSpPr txBox="1"/>
            <p:nvPr/>
          </p:nvSpPr>
          <p:spPr>
            <a:xfrm>
              <a:off x="514577" y="62412"/>
              <a:ext cx="5170200" cy="10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7150" lIns="117150" spcFirstLastPara="1" rIns="117150" wrap="square" tIns="11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sp>
        <p:nvSpPr>
          <p:cNvPr id="183" name="Google Shape;183;g6f3625b5b0_0_6"/>
          <p:cNvSpPr txBox="1"/>
          <p:nvPr/>
        </p:nvSpPr>
        <p:spPr>
          <a:xfrm>
            <a:off x="810750" y="1567550"/>
            <a:ext cx="72351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-Dependence of Acceleration of rod on Coefficient of friction - using different materials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 d*g*μk/x </a:t>
            </a: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implies independence of acceleration from</a:t>
            </a:r>
            <a:r>
              <a:rPr b="1"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mass: incorrect</a:t>
            </a: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as precursor formula for kinetic friction means mass cancels out in the net equation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84" name="Google Shape;184;g6f3625b5b0_0_6"/>
          <p:cNvSpPr txBox="1"/>
          <p:nvPr/>
        </p:nvSpPr>
        <p:spPr>
          <a:xfrm>
            <a:off x="877525" y="3257900"/>
            <a:ext cx="70011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-Dependence of period of oscillation on distance between cylinders (2x is greater magnitude - cylinder takes more time to traverse greater displacement)</a:t>
            </a:r>
            <a:endParaRPr sz="18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-Frequency of oscillations decreases</a:t>
            </a:r>
            <a:endParaRPr sz="18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-Dependence of period on rotation speed of cylinders  </a:t>
            </a:r>
            <a:endParaRPr sz="18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85" name="Google Shape;185;g6f3625b5b0_0_6"/>
          <p:cNvSpPr txBox="1"/>
          <p:nvPr/>
        </p:nvSpPr>
        <p:spPr>
          <a:xfrm>
            <a:off x="877525" y="5598975"/>
            <a:ext cx="71058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Model of simple harmonic oscillator:</a:t>
            </a:r>
            <a:endParaRPr b="1"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-Assumes constant coefficient of kinetic friction (independent of velocity)</a:t>
            </a:r>
            <a:endParaRPr b="1"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-Coulomb model of friction - macroscopic scale</a:t>
            </a:r>
            <a:endParaRPr b="1"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-Frictional force changes only according to mass distribution on the cylinders</a:t>
            </a:r>
            <a:endParaRPr b="1" sz="1700"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3625b5b0_0_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g6f3625b5b0_0_1"/>
          <p:cNvSpPr txBox="1"/>
          <p:nvPr>
            <p:ph type="ctrTitle"/>
          </p:nvPr>
        </p:nvSpPr>
        <p:spPr>
          <a:xfrm>
            <a:off x="568099" y="171675"/>
            <a:ext cx="81795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lang="en-GB"/>
              <a:t>Why disregarding mass distribution?</a:t>
            </a:r>
            <a:endParaRPr/>
          </a:p>
        </p:txBody>
      </p:sp>
      <p:pic>
        <p:nvPicPr>
          <p:cNvPr id="192" name="Google Shape;192;g6f3625b5b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98499" y="1164776"/>
            <a:ext cx="4381626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6f3625b5b0_0_1"/>
          <p:cNvPicPr preferRelativeResize="0"/>
          <p:nvPr/>
        </p:nvPicPr>
        <p:blipFill rotWithShape="1">
          <a:blip r:embed="rId4">
            <a:alphaModFix/>
          </a:blip>
          <a:srcRect b="3346" l="12026" r="0" t="38354"/>
          <a:stretch/>
        </p:blipFill>
        <p:spPr>
          <a:xfrm>
            <a:off x="206775" y="3429000"/>
            <a:ext cx="4291726" cy="342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6f3625b5b0_0_1"/>
          <p:cNvSpPr txBox="1"/>
          <p:nvPr/>
        </p:nvSpPr>
        <p:spPr>
          <a:xfrm>
            <a:off x="4498500" y="3805775"/>
            <a:ext cx="4425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-Mass distribution will NOT change the displacement curves - relative between equilibrium position and centre of mass of rod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(Still produces a Sine wave)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-Assume rod to be finite in radius, but infinite in length - this removes effect of changing mass distribution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Book Antiqua"/>
                <a:ea typeface="Book Antiqua"/>
                <a:cs typeface="Book Antiqua"/>
                <a:sym typeface="Book Antiqua"/>
              </a:rPr>
              <a:t>-Centre of mass still remains at the geometric centre when rod is infinite</a:t>
            </a:r>
            <a:endParaRPr sz="17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95" name="Google Shape;195;g6f3625b5b0_0_1"/>
          <p:cNvSpPr txBox="1"/>
          <p:nvPr/>
        </p:nvSpPr>
        <p:spPr>
          <a:xfrm>
            <a:off x="181225" y="1545200"/>
            <a:ext cx="4178400" cy="18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ook Antiqua"/>
                <a:ea typeface="Book Antiqua"/>
                <a:cs typeface="Book Antiqua"/>
                <a:sym typeface="Book Antiqua"/>
              </a:rPr>
              <a:t>-Experimental procedure: using a cylinder with equal cavities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ook Antiqua"/>
                <a:ea typeface="Book Antiqua"/>
                <a:cs typeface="Book Antiqua"/>
                <a:sym typeface="Book Antiqua"/>
              </a:rPr>
              <a:t>-Cavities </a:t>
            </a:r>
            <a:r>
              <a:rPr lang="en-GB" sz="1600">
                <a:latin typeface="Book Antiqua"/>
                <a:ea typeface="Book Antiqua"/>
                <a:cs typeface="Book Antiqua"/>
                <a:sym typeface="Book Antiqua"/>
              </a:rPr>
              <a:t>accommodate</a:t>
            </a:r>
            <a:r>
              <a:rPr lang="en-GB" sz="1600">
                <a:latin typeface="Book Antiqua"/>
                <a:ea typeface="Book Antiqua"/>
                <a:cs typeface="Book Antiqua"/>
                <a:sym typeface="Book Antiqua"/>
              </a:rPr>
              <a:t> discs of different masses 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ook Antiqua"/>
                <a:ea typeface="Book Antiqua"/>
                <a:cs typeface="Book Antiqua"/>
                <a:sym typeface="Book Antiqua"/>
              </a:rPr>
              <a:t>-Cavities - </a:t>
            </a:r>
            <a:r>
              <a:rPr b="1" lang="en-GB" sz="1600">
                <a:latin typeface="Book Antiqua"/>
                <a:ea typeface="Book Antiqua"/>
                <a:cs typeface="Book Antiqua"/>
                <a:sym typeface="Book Antiqua"/>
              </a:rPr>
              <a:t>must be tight</a:t>
            </a:r>
            <a:r>
              <a:rPr lang="en-GB" sz="1600">
                <a:latin typeface="Book Antiqua"/>
                <a:ea typeface="Book Antiqua"/>
                <a:cs typeface="Book Antiqua"/>
                <a:sym typeface="Book Antiqua"/>
              </a:rPr>
              <a:t>: if masses move in direction of rod’s motion, mass distribution is dynamic - </a:t>
            </a:r>
            <a:r>
              <a:rPr b="1" lang="en-GB" sz="1600">
                <a:latin typeface="Book Antiqua"/>
                <a:ea typeface="Book Antiqua"/>
                <a:cs typeface="Book Antiqua"/>
                <a:sym typeface="Book Antiqua"/>
              </a:rPr>
              <a:t>Resonant motion</a:t>
            </a:r>
            <a:endParaRPr b="1" sz="1600"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2015-09-28T15:54:14Z</dcterms:created>
  <dc:creator>thepaulkott</dc:creator>
</cp:coreProperties>
</file>